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5"/>
  </p:notesMasterIdLst>
  <p:sldIdLst>
    <p:sldId id="303" r:id="rId2"/>
    <p:sldId id="304" r:id="rId3"/>
    <p:sldId id="305" r:id="rId4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149" d="100"/>
          <a:sy n="149" d="100"/>
        </p:scale>
        <p:origin x="-582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" name="Google Shape;630;g112cc90b3eb_0_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1" name="Google Shape;631;g112cc90b3eb_0_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112cc90b3eb_0_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6" name="Google Shape;666;g112cc90b3eb_0_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g112cc90b3eb_0_1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8" name="Google Shape;718;g112cc90b3eb_0_1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‹N°›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60"/>
          <p:cNvSpPr/>
          <p:nvPr/>
        </p:nvSpPr>
        <p:spPr>
          <a:xfrm>
            <a:off x="2409250" y="637475"/>
            <a:ext cx="3798600" cy="21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4" name="Google Shape;634;p6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</a:t>
            </a:fld>
            <a:endParaRPr/>
          </a:p>
        </p:txBody>
      </p:sp>
      <p:pic>
        <p:nvPicPr>
          <p:cNvPr id="635" name="Google Shape;635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125" y="100625"/>
            <a:ext cx="1931825" cy="2007873"/>
          </a:xfrm>
          <a:prstGeom prst="rect">
            <a:avLst/>
          </a:prstGeom>
          <a:noFill/>
          <a:ln>
            <a:noFill/>
          </a:ln>
        </p:spPr>
      </p:pic>
      <p:sp>
        <p:nvSpPr>
          <p:cNvPr id="636" name="Google Shape;636;p60"/>
          <p:cNvSpPr txBox="1"/>
          <p:nvPr/>
        </p:nvSpPr>
        <p:spPr>
          <a:xfrm>
            <a:off x="515775" y="-166243"/>
            <a:ext cx="8252100" cy="7755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600" dirty="0" smtClean="0">
                <a:solidFill>
                  <a:schemeClr val="dk1"/>
                </a:solidFill>
                <a:highlight>
                  <a:srgbClr val="FFFF00"/>
                </a:highlight>
              </a:rPr>
              <a:t>Activité </a:t>
            </a:r>
            <a:r>
              <a:rPr lang="fr" sz="1600" dirty="0">
                <a:solidFill>
                  <a:schemeClr val="dk1"/>
                </a:solidFill>
                <a:highlight>
                  <a:srgbClr val="FFFF00"/>
                </a:highlight>
              </a:rPr>
              <a:t>sur les engrenages</a:t>
            </a:r>
            <a:endParaRPr/>
          </a:p>
        </p:txBody>
      </p:sp>
      <p:sp>
        <p:nvSpPr>
          <p:cNvPr id="637" name="Google Shape;637;p60"/>
          <p:cNvSpPr txBox="1"/>
          <p:nvPr/>
        </p:nvSpPr>
        <p:spPr>
          <a:xfrm>
            <a:off x="515775" y="52391"/>
            <a:ext cx="82521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600" dirty="0">
                <a:solidFill>
                  <a:schemeClr val="dk1"/>
                </a:solidFill>
              </a:rPr>
              <a:t>Manipulation découverte, mesures, calculs</a:t>
            </a:r>
            <a:endParaRPr/>
          </a:p>
        </p:txBody>
      </p:sp>
      <p:pic>
        <p:nvPicPr>
          <p:cNvPr id="638" name="Google Shape;638;p60"/>
          <p:cNvPicPr preferRelativeResize="0"/>
          <p:nvPr/>
        </p:nvPicPr>
        <p:blipFill rotWithShape="1">
          <a:blip r:embed="rId4">
            <a:alphaModFix/>
          </a:blip>
          <a:srcRect t="-4012" b="8928"/>
          <a:stretch/>
        </p:blipFill>
        <p:spPr>
          <a:xfrm>
            <a:off x="3213200" y="713675"/>
            <a:ext cx="2157949" cy="2007875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60"/>
          <p:cNvSpPr txBox="1"/>
          <p:nvPr/>
        </p:nvSpPr>
        <p:spPr>
          <a:xfrm>
            <a:off x="6363265" y="930738"/>
            <a:ext cx="2415300" cy="1412664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Les engrenages servent à transmettre de l'énergie mécanique                                 ( mouvement de rotation) </a:t>
            </a:r>
            <a:endParaRPr sz="1100"/>
          </a:p>
        </p:txBody>
      </p:sp>
      <p:sp>
        <p:nvSpPr>
          <p:cNvPr id="640" name="Google Shape;640;p60"/>
          <p:cNvSpPr txBox="1"/>
          <p:nvPr/>
        </p:nvSpPr>
        <p:spPr>
          <a:xfrm>
            <a:off x="-134237" y="1944175"/>
            <a:ext cx="2629800" cy="58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certaines pinces de robot fonctionnent avec des engrenages </a:t>
            </a:r>
            <a:endParaRPr sz="1000"/>
          </a:p>
        </p:txBody>
      </p:sp>
      <p:sp>
        <p:nvSpPr>
          <p:cNvPr id="641" name="Google Shape;641;p60"/>
          <p:cNvSpPr txBox="1"/>
          <p:nvPr/>
        </p:nvSpPr>
        <p:spPr>
          <a:xfrm>
            <a:off x="117149" y="2480475"/>
            <a:ext cx="1091100" cy="722475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 b="1" i="1" u="sng">
                <a:solidFill>
                  <a:schemeClr val="dk1"/>
                </a:solidFill>
              </a:rPr>
              <a:t>Activité:</a:t>
            </a:r>
            <a:endParaRPr sz="1100" b="1" i="1" u="sng"/>
          </a:p>
        </p:txBody>
      </p:sp>
      <p:sp>
        <p:nvSpPr>
          <p:cNvPr id="642" name="Google Shape;642;p60"/>
          <p:cNvSpPr txBox="1"/>
          <p:nvPr/>
        </p:nvSpPr>
        <p:spPr>
          <a:xfrm>
            <a:off x="3213200" y="693900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3</a:t>
            </a:r>
            <a:endParaRPr/>
          </a:p>
        </p:txBody>
      </p:sp>
      <p:sp>
        <p:nvSpPr>
          <p:cNvPr id="643" name="Google Shape;643;p60"/>
          <p:cNvSpPr txBox="1"/>
          <p:nvPr/>
        </p:nvSpPr>
        <p:spPr>
          <a:xfrm>
            <a:off x="2513750" y="2396625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2</a:t>
            </a:r>
            <a:endParaRPr/>
          </a:p>
        </p:txBody>
      </p:sp>
      <p:sp>
        <p:nvSpPr>
          <p:cNvPr id="644" name="Google Shape;644;p60"/>
          <p:cNvSpPr txBox="1"/>
          <p:nvPr/>
        </p:nvSpPr>
        <p:spPr>
          <a:xfrm>
            <a:off x="5371150" y="2262400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1</a:t>
            </a:r>
            <a:endParaRPr/>
          </a:p>
        </p:txBody>
      </p:sp>
      <p:cxnSp>
        <p:nvCxnSpPr>
          <p:cNvPr id="645" name="Google Shape;645;p60"/>
          <p:cNvCxnSpPr/>
          <p:nvPr/>
        </p:nvCxnSpPr>
        <p:spPr>
          <a:xfrm rot="10800000" flipH="1">
            <a:off x="3209200" y="2494100"/>
            <a:ext cx="302100" cy="93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46" name="Google Shape;646;p60"/>
          <p:cNvCxnSpPr/>
          <p:nvPr/>
        </p:nvCxnSpPr>
        <p:spPr>
          <a:xfrm>
            <a:off x="3901600" y="891600"/>
            <a:ext cx="374400" cy="1485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47" name="Google Shape;647;p60"/>
          <p:cNvCxnSpPr/>
          <p:nvPr/>
        </p:nvCxnSpPr>
        <p:spPr>
          <a:xfrm rot="10800000">
            <a:off x="5200100" y="2380975"/>
            <a:ext cx="206400" cy="687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48" name="Google Shape;648;p60"/>
          <p:cNvSpPr txBox="1"/>
          <p:nvPr/>
        </p:nvSpPr>
        <p:spPr>
          <a:xfrm>
            <a:off x="117138" y="2886675"/>
            <a:ext cx="5400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Fais un tour de la roue 2: combien de tours a fait la roue 1 ?</a:t>
            </a:r>
            <a:endParaRPr sz="1000"/>
          </a:p>
        </p:txBody>
      </p:sp>
      <p:sp>
        <p:nvSpPr>
          <p:cNvPr id="649" name="Google Shape;649;p60"/>
          <p:cNvSpPr txBox="1"/>
          <p:nvPr/>
        </p:nvSpPr>
        <p:spPr>
          <a:xfrm>
            <a:off x="4313829" y="3043738"/>
            <a:ext cx="1178966" cy="3600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 dirty="0">
                <a:solidFill>
                  <a:schemeClr val="dk1"/>
                </a:solidFill>
              </a:rPr>
              <a:t>2 tours</a:t>
            </a:r>
            <a:endParaRPr sz="1100"/>
          </a:p>
        </p:txBody>
      </p:sp>
      <p:sp>
        <p:nvSpPr>
          <p:cNvPr id="650" name="Google Shape;650;p60"/>
          <p:cNvSpPr txBox="1"/>
          <p:nvPr/>
        </p:nvSpPr>
        <p:spPr>
          <a:xfrm>
            <a:off x="5825867" y="2902275"/>
            <a:ext cx="1564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N= </a:t>
            </a:r>
            <a:endParaRPr sz="1000"/>
          </a:p>
        </p:txBody>
      </p:sp>
      <p:sp>
        <p:nvSpPr>
          <p:cNvPr id="651" name="Google Shape;651;p60"/>
          <p:cNvSpPr txBox="1"/>
          <p:nvPr/>
        </p:nvSpPr>
        <p:spPr>
          <a:xfrm>
            <a:off x="7390367" y="2902275"/>
            <a:ext cx="1564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N1 = </a:t>
            </a:r>
            <a:endParaRPr sz="1000"/>
          </a:p>
        </p:txBody>
      </p:sp>
      <p:sp>
        <p:nvSpPr>
          <p:cNvPr id="652" name="Google Shape;652;p60"/>
          <p:cNvSpPr txBox="1"/>
          <p:nvPr/>
        </p:nvSpPr>
        <p:spPr>
          <a:xfrm>
            <a:off x="7913201" y="2899463"/>
            <a:ext cx="734700" cy="3600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2 x N2</a:t>
            </a:r>
            <a:endParaRPr sz="1000"/>
          </a:p>
        </p:txBody>
      </p:sp>
      <p:sp>
        <p:nvSpPr>
          <p:cNvPr id="653" name="Google Shape;653;p60"/>
          <p:cNvSpPr txBox="1"/>
          <p:nvPr/>
        </p:nvSpPr>
        <p:spPr>
          <a:xfrm>
            <a:off x="209001" y="3277275"/>
            <a:ext cx="18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⍵ = </a:t>
            </a:r>
            <a:endParaRPr sz="1000"/>
          </a:p>
        </p:txBody>
      </p:sp>
      <p:sp>
        <p:nvSpPr>
          <p:cNvPr id="654" name="Google Shape;654;p60"/>
          <p:cNvSpPr txBox="1"/>
          <p:nvPr/>
        </p:nvSpPr>
        <p:spPr>
          <a:xfrm>
            <a:off x="6151883" y="3027352"/>
            <a:ext cx="1307100" cy="3600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nombre de tours</a:t>
            </a:r>
            <a:endParaRPr sz="1000"/>
          </a:p>
        </p:txBody>
      </p:sp>
      <p:sp>
        <p:nvSpPr>
          <p:cNvPr id="655" name="Google Shape;655;p60"/>
          <p:cNvSpPr txBox="1"/>
          <p:nvPr/>
        </p:nvSpPr>
        <p:spPr>
          <a:xfrm>
            <a:off x="628125" y="3411556"/>
            <a:ext cx="1307100" cy="3600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nombre de tours</a:t>
            </a:r>
            <a:endParaRPr sz="1000"/>
          </a:p>
        </p:txBody>
      </p:sp>
      <p:sp>
        <p:nvSpPr>
          <p:cNvPr id="656" name="Google Shape;656;p60"/>
          <p:cNvSpPr txBox="1"/>
          <p:nvPr/>
        </p:nvSpPr>
        <p:spPr>
          <a:xfrm>
            <a:off x="2048901" y="3269625"/>
            <a:ext cx="18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⍵1 =  </a:t>
            </a:r>
            <a:endParaRPr sz="1000"/>
          </a:p>
        </p:txBody>
      </p:sp>
      <p:sp>
        <p:nvSpPr>
          <p:cNvPr id="657" name="Google Shape;657;p60"/>
          <p:cNvSpPr txBox="1"/>
          <p:nvPr/>
        </p:nvSpPr>
        <p:spPr>
          <a:xfrm>
            <a:off x="2527571" y="3429485"/>
            <a:ext cx="666600" cy="360000"/>
          </a:xfrm>
          <a:prstGeom prst="rect">
            <a:avLst/>
          </a:prstGeom>
          <a:solidFill>
            <a:schemeClr val="accent6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2 x ⍵2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58" name="Google Shape;658;p60"/>
          <p:cNvSpPr txBox="1"/>
          <p:nvPr/>
        </p:nvSpPr>
        <p:spPr>
          <a:xfrm>
            <a:off x="268401" y="3683775"/>
            <a:ext cx="5748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on met un moteur sur la roue 2, et que sa vitesse ⍵2 est 150 tours/min : ⍵1 =</a:t>
            </a:r>
            <a:endParaRPr sz="1000"/>
          </a:p>
        </p:txBody>
      </p:sp>
      <p:sp>
        <p:nvSpPr>
          <p:cNvPr id="659" name="Google Shape;659;p60"/>
          <p:cNvSpPr txBox="1"/>
          <p:nvPr/>
        </p:nvSpPr>
        <p:spPr>
          <a:xfrm>
            <a:off x="5825877" y="3696563"/>
            <a:ext cx="28368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2 x ⍵2 = 2 x 150 = 300 tours/min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60" name="Google Shape;660;p60"/>
          <p:cNvSpPr txBox="1"/>
          <p:nvPr/>
        </p:nvSpPr>
        <p:spPr>
          <a:xfrm>
            <a:off x="268388" y="3982275"/>
            <a:ext cx="5400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le </a:t>
            </a:r>
            <a:r>
              <a:rPr lang="fr" sz="1200" u="sng">
                <a:solidFill>
                  <a:schemeClr val="dk1"/>
                </a:solidFill>
              </a:rPr>
              <a:t>moteur est sur la grande roue</a:t>
            </a:r>
            <a:r>
              <a:rPr lang="fr" sz="1200">
                <a:solidFill>
                  <a:schemeClr val="dk1"/>
                </a:solidFill>
              </a:rPr>
              <a:t>, on a un </a:t>
            </a:r>
            <a:r>
              <a:rPr lang="fr" sz="1200" u="sng">
                <a:solidFill>
                  <a:schemeClr val="dk1"/>
                </a:solidFill>
              </a:rPr>
              <a:t>multiplicateur de vitesse</a:t>
            </a:r>
            <a:endParaRPr sz="1000" u="sng"/>
          </a:p>
        </p:txBody>
      </p:sp>
      <p:sp>
        <p:nvSpPr>
          <p:cNvPr id="661" name="Google Shape;661;p60"/>
          <p:cNvSpPr txBox="1"/>
          <p:nvPr/>
        </p:nvSpPr>
        <p:spPr>
          <a:xfrm>
            <a:off x="268400" y="4304450"/>
            <a:ext cx="8499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A l’inverse, si on met un moteur sur la roue 1, et que sa vitesse ⍵1 est 300 tours/min : ⍵2 = </a:t>
            </a:r>
            <a:endParaRPr sz="1000"/>
          </a:p>
        </p:txBody>
      </p:sp>
      <p:sp>
        <p:nvSpPr>
          <p:cNvPr id="662" name="Google Shape;662;p60"/>
          <p:cNvSpPr txBox="1"/>
          <p:nvPr/>
        </p:nvSpPr>
        <p:spPr>
          <a:xfrm>
            <a:off x="268388" y="4632175"/>
            <a:ext cx="5400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le </a:t>
            </a:r>
            <a:r>
              <a:rPr lang="fr" sz="1200" u="sng">
                <a:solidFill>
                  <a:schemeClr val="dk1"/>
                </a:solidFill>
              </a:rPr>
              <a:t>moteur est sur la petite roue</a:t>
            </a:r>
            <a:r>
              <a:rPr lang="fr" sz="1200">
                <a:solidFill>
                  <a:schemeClr val="dk1"/>
                </a:solidFill>
              </a:rPr>
              <a:t>, on a un </a:t>
            </a:r>
            <a:r>
              <a:rPr lang="fr" sz="1200" u="sng">
                <a:solidFill>
                  <a:schemeClr val="dk1"/>
                </a:solidFill>
              </a:rPr>
              <a:t>réducteur de vitesse</a:t>
            </a:r>
            <a:endParaRPr sz="1000" u="sng"/>
          </a:p>
        </p:txBody>
      </p:sp>
      <p:sp>
        <p:nvSpPr>
          <p:cNvPr id="663" name="Google Shape;663;p60"/>
          <p:cNvSpPr txBox="1"/>
          <p:nvPr/>
        </p:nvSpPr>
        <p:spPr>
          <a:xfrm>
            <a:off x="6613050" y="4464309"/>
            <a:ext cx="22104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⍵1/2 = 300/2 = 150 tours/min</a:t>
            </a: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61"/>
          <p:cNvSpPr/>
          <p:nvPr/>
        </p:nvSpPr>
        <p:spPr>
          <a:xfrm>
            <a:off x="7757700" y="1918322"/>
            <a:ext cx="794700" cy="57879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9" name="Google Shape;669;p61"/>
          <p:cNvSpPr/>
          <p:nvPr/>
        </p:nvSpPr>
        <p:spPr>
          <a:xfrm>
            <a:off x="183700" y="3390693"/>
            <a:ext cx="8190900" cy="5817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0" name="Google Shape;670;p6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/>
          </a:p>
        </p:txBody>
      </p:sp>
      <p:pic>
        <p:nvPicPr>
          <p:cNvPr id="673" name="Google Shape;673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3037" y="178151"/>
            <a:ext cx="1931826" cy="1890425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61"/>
          <p:cNvSpPr txBox="1"/>
          <p:nvPr/>
        </p:nvSpPr>
        <p:spPr>
          <a:xfrm>
            <a:off x="0" y="72175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3</a:t>
            </a:r>
            <a:endParaRPr/>
          </a:p>
        </p:txBody>
      </p:sp>
      <p:sp>
        <p:nvSpPr>
          <p:cNvPr id="675" name="Google Shape;675;p61"/>
          <p:cNvSpPr txBox="1"/>
          <p:nvPr/>
        </p:nvSpPr>
        <p:spPr>
          <a:xfrm>
            <a:off x="1558375" y="1857338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2</a:t>
            </a:r>
            <a:endParaRPr/>
          </a:p>
        </p:txBody>
      </p:sp>
      <p:sp>
        <p:nvSpPr>
          <p:cNvPr id="676" name="Google Shape;676;p61"/>
          <p:cNvSpPr txBox="1"/>
          <p:nvPr/>
        </p:nvSpPr>
        <p:spPr>
          <a:xfrm>
            <a:off x="1935225" y="1508238"/>
            <a:ext cx="836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fr"/>
              <a:t>Roue 1</a:t>
            </a:r>
            <a:endParaRPr/>
          </a:p>
        </p:txBody>
      </p:sp>
      <p:cxnSp>
        <p:nvCxnSpPr>
          <p:cNvPr id="677" name="Google Shape;677;p61"/>
          <p:cNvCxnSpPr/>
          <p:nvPr/>
        </p:nvCxnSpPr>
        <p:spPr>
          <a:xfrm rot="10800000">
            <a:off x="1321075" y="1879250"/>
            <a:ext cx="237300" cy="1758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78" name="Google Shape;678;p61"/>
          <p:cNvCxnSpPr/>
          <p:nvPr/>
        </p:nvCxnSpPr>
        <p:spPr>
          <a:xfrm>
            <a:off x="688500" y="269875"/>
            <a:ext cx="265200" cy="175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679" name="Google Shape;679;p61"/>
          <p:cNvCxnSpPr/>
          <p:nvPr/>
        </p:nvCxnSpPr>
        <p:spPr>
          <a:xfrm rot="10800000">
            <a:off x="1935225" y="1356450"/>
            <a:ext cx="204900" cy="2580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680" name="Google Shape;680;p61"/>
          <p:cNvSpPr txBox="1"/>
          <p:nvPr/>
        </p:nvSpPr>
        <p:spPr>
          <a:xfrm>
            <a:off x="3028058" y="745900"/>
            <a:ext cx="666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 = </a:t>
            </a:r>
            <a:endParaRPr sz="1000"/>
          </a:p>
        </p:txBody>
      </p:sp>
      <p:sp>
        <p:nvSpPr>
          <p:cNvPr id="681" name="Google Shape;681;p61"/>
          <p:cNvSpPr txBox="1"/>
          <p:nvPr/>
        </p:nvSpPr>
        <p:spPr>
          <a:xfrm>
            <a:off x="5447323" y="885162"/>
            <a:ext cx="9327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10 dents</a:t>
            </a:r>
            <a:endParaRPr sz="1100"/>
          </a:p>
        </p:txBody>
      </p:sp>
      <p:sp>
        <p:nvSpPr>
          <p:cNvPr id="682" name="Google Shape;682;p61"/>
          <p:cNvSpPr txBox="1"/>
          <p:nvPr/>
        </p:nvSpPr>
        <p:spPr>
          <a:xfrm>
            <a:off x="3999442" y="1245150"/>
            <a:ext cx="15645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N1 = </a:t>
            </a:r>
            <a:endParaRPr sz="1000"/>
          </a:p>
        </p:txBody>
      </p:sp>
      <p:sp>
        <p:nvSpPr>
          <p:cNvPr id="683" name="Google Shape;683;p61"/>
          <p:cNvSpPr txBox="1"/>
          <p:nvPr/>
        </p:nvSpPr>
        <p:spPr>
          <a:xfrm>
            <a:off x="4522276" y="1376612"/>
            <a:ext cx="7347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2 x N2</a:t>
            </a:r>
            <a:endParaRPr sz="1000"/>
          </a:p>
        </p:txBody>
      </p:sp>
      <p:sp>
        <p:nvSpPr>
          <p:cNvPr id="684" name="Google Shape;684;p61"/>
          <p:cNvSpPr txBox="1"/>
          <p:nvPr/>
        </p:nvSpPr>
        <p:spPr>
          <a:xfrm>
            <a:off x="5526001" y="1229550"/>
            <a:ext cx="1839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⍵1 =  </a:t>
            </a:r>
            <a:endParaRPr sz="1000"/>
          </a:p>
        </p:txBody>
      </p:sp>
      <p:sp>
        <p:nvSpPr>
          <p:cNvPr id="685" name="Google Shape;685;p61"/>
          <p:cNvSpPr txBox="1"/>
          <p:nvPr/>
        </p:nvSpPr>
        <p:spPr>
          <a:xfrm>
            <a:off x="6011065" y="1376612"/>
            <a:ext cx="6666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2 x ⍵2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86" name="Google Shape;686;p61"/>
          <p:cNvSpPr txBox="1"/>
          <p:nvPr/>
        </p:nvSpPr>
        <p:spPr>
          <a:xfrm>
            <a:off x="5013374" y="750575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Z1=</a:t>
            </a:r>
            <a:endParaRPr sz="1000"/>
          </a:p>
        </p:txBody>
      </p:sp>
      <p:sp>
        <p:nvSpPr>
          <p:cNvPr id="687" name="Google Shape;687;p61"/>
          <p:cNvSpPr/>
          <p:nvPr/>
        </p:nvSpPr>
        <p:spPr>
          <a:xfrm>
            <a:off x="21325" y="49525"/>
            <a:ext cx="2642400" cy="2147700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8" name="Google Shape;688;p61"/>
          <p:cNvSpPr txBox="1"/>
          <p:nvPr/>
        </p:nvSpPr>
        <p:spPr>
          <a:xfrm>
            <a:off x="3447850" y="885162"/>
            <a:ext cx="15645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 dirty="0">
                <a:solidFill>
                  <a:schemeClr val="dk1"/>
                </a:solidFill>
              </a:rPr>
              <a:t>Nombre de dents</a:t>
            </a:r>
            <a:endParaRPr sz="1100"/>
          </a:p>
        </p:txBody>
      </p:sp>
      <p:sp>
        <p:nvSpPr>
          <p:cNvPr id="689" name="Google Shape;689;p61"/>
          <p:cNvSpPr txBox="1"/>
          <p:nvPr/>
        </p:nvSpPr>
        <p:spPr>
          <a:xfrm>
            <a:off x="6984599" y="750575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Z2=</a:t>
            </a:r>
            <a:endParaRPr sz="1000"/>
          </a:p>
        </p:txBody>
      </p:sp>
      <p:sp>
        <p:nvSpPr>
          <p:cNvPr id="690" name="Google Shape;690;p61"/>
          <p:cNvSpPr txBox="1"/>
          <p:nvPr/>
        </p:nvSpPr>
        <p:spPr>
          <a:xfrm>
            <a:off x="7439798" y="889837"/>
            <a:ext cx="9327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20dents</a:t>
            </a:r>
            <a:endParaRPr sz="1100"/>
          </a:p>
        </p:txBody>
      </p:sp>
      <p:sp>
        <p:nvSpPr>
          <p:cNvPr id="691" name="Google Shape;691;p61"/>
          <p:cNvSpPr txBox="1"/>
          <p:nvPr/>
        </p:nvSpPr>
        <p:spPr>
          <a:xfrm>
            <a:off x="2943103" y="1245150"/>
            <a:ext cx="10563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On sait que</a:t>
            </a:r>
            <a:endParaRPr sz="1000"/>
          </a:p>
        </p:txBody>
      </p:sp>
      <p:sp>
        <p:nvSpPr>
          <p:cNvPr id="692" name="Google Shape;692;p61"/>
          <p:cNvSpPr txBox="1"/>
          <p:nvPr/>
        </p:nvSpPr>
        <p:spPr>
          <a:xfrm>
            <a:off x="3028050" y="1660400"/>
            <a:ext cx="2087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et maintenant on sait que </a:t>
            </a:r>
            <a:endParaRPr sz="1000"/>
          </a:p>
        </p:txBody>
      </p:sp>
      <p:sp>
        <p:nvSpPr>
          <p:cNvPr id="693" name="Google Shape;693;p61"/>
          <p:cNvSpPr txBox="1"/>
          <p:nvPr/>
        </p:nvSpPr>
        <p:spPr>
          <a:xfrm>
            <a:off x="4978049" y="1660400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Z2=</a:t>
            </a:r>
            <a:endParaRPr sz="1000"/>
          </a:p>
        </p:txBody>
      </p:sp>
      <p:sp>
        <p:nvSpPr>
          <p:cNvPr id="694" name="Google Shape;694;p61"/>
          <p:cNvSpPr txBox="1"/>
          <p:nvPr/>
        </p:nvSpPr>
        <p:spPr>
          <a:xfrm>
            <a:off x="5371276" y="1807462"/>
            <a:ext cx="7347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2 x Z1</a:t>
            </a:r>
            <a:endParaRPr sz="1000"/>
          </a:p>
        </p:txBody>
      </p:sp>
      <p:sp>
        <p:nvSpPr>
          <p:cNvPr id="695" name="Google Shape;695;p61"/>
          <p:cNvSpPr txBox="1"/>
          <p:nvPr/>
        </p:nvSpPr>
        <p:spPr>
          <a:xfrm>
            <a:off x="2672213" y="2075650"/>
            <a:ext cx="49638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Ainsi, le rapport de vitesse est l’inverse du rapport du nombre de dents</a:t>
            </a:r>
            <a:endParaRPr sz="1000"/>
          </a:p>
        </p:txBody>
      </p:sp>
      <p:sp>
        <p:nvSpPr>
          <p:cNvPr id="696" name="Google Shape;696;p61"/>
          <p:cNvSpPr txBox="1"/>
          <p:nvPr/>
        </p:nvSpPr>
        <p:spPr>
          <a:xfrm>
            <a:off x="7837900" y="1780106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N1   Z2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697" name="Google Shape;697;p61"/>
          <p:cNvSpPr txBox="1"/>
          <p:nvPr/>
        </p:nvSpPr>
        <p:spPr>
          <a:xfrm>
            <a:off x="7833475" y="2009731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N2   Z1</a:t>
            </a:r>
            <a:endParaRPr sz="1200">
              <a:solidFill>
                <a:schemeClr val="dk1"/>
              </a:solidFill>
            </a:endParaRPr>
          </a:p>
        </p:txBody>
      </p:sp>
      <p:cxnSp>
        <p:nvCxnSpPr>
          <p:cNvPr id="698" name="Google Shape;698;p61"/>
          <p:cNvCxnSpPr/>
          <p:nvPr/>
        </p:nvCxnSpPr>
        <p:spPr>
          <a:xfrm rot="10800000" flipH="1">
            <a:off x="7913150" y="2241750"/>
            <a:ext cx="191700" cy="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99" name="Google Shape;699;p61"/>
          <p:cNvCxnSpPr/>
          <p:nvPr/>
        </p:nvCxnSpPr>
        <p:spPr>
          <a:xfrm rot="10800000" flipH="1">
            <a:off x="8243450" y="2242650"/>
            <a:ext cx="191700" cy="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0" name="Google Shape;700;p61"/>
          <p:cNvSpPr txBox="1"/>
          <p:nvPr/>
        </p:nvSpPr>
        <p:spPr>
          <a:xfrm>
            <a:off x="8049266" y="1917710"/>
            <a:ext cx="325200" cy="704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=</a:t>
            </a:r>
            <a:endParaRPr/>
          </a:p>
        </p:txBody>
      </p:sp>
      <p:sp>
        <p:nvSpPr>
          <p:cNvPr id="701" name="Google Shape;701;p61"/>
          <p:cNvSpPr txBox="1"/>
          <p:nvPr/>
        </p:nvSpPr>
        <p:spPr>
          <a:xfrm>
            <a:off x="107550" y="2490900"/>
            <a:ext cx="7176600" cy="73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Si tu as compris: compte Z3 puis exprime N3/N2 en fonction du nombre de dents Z2 et Z3  ; </a:t>
            </a:r>
            <a:endParaRPr sz="12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calcule N3 si N2= 300 tours/min.</a:t>
            </a:r>
            <a:endParaRPr sz="1000"/>
          </a:p>
        </p:txBody>
      </p:sp>
      <p:sp>
        <p:nvSpPr>
          <p:cNvPr id="702" name="Google Shape;702;p61"/>
          <p:cNvSpPr txBox="1"/>
          <p:nvPr/>
        </p:nvSpPr>
        <p:spPr>
          <a:xfrm>
            <a:off x="107556" y="3265394"/>
            <a:ext cx="71766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Correction: Z3= 15 Z2=20  </a:t>
            </a:r>
            <a:endParaRPr sz="1000"/>
          </a:p>
        </p:txBody>
      </p:sp>
      <p:sp>
        <p:nvSpPr>
          <p:cNvPr id="703" name="Google Shape;703;p61"/>
          <p:cNvSpPr txBox="1"/>
          <p:nvPr/>
        </p:nvSpPr>
        <p:spPr>
          <a:xfrm>
            <a:off x="2254950" y="3259000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N3   Z2</a:t>
            </a:r>
            <a:endParaRPr sz="1200">
              <a:solidFill>
                <a:schemeClr val="dk1"/>
              </a:solidFill>
            </a:endParaRPr>
          </a:p>
        </p:txBody>
      </p:sp>
      <p:sp>
        <p:nvSpPr>
          <p:cNvPr id="704" name="Google Shape;704;p61"/>
          <p:cNvSpPr txBox="1"/>
          <p:nvPr/>
        </p:nvSpPr>
        <p:spPr>
          <a:xfrm>
            <a:off x="2250525" y="3488625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N2   Z3</a:t>
            </a:r>
            <a:endParaRPr sz="1200">
              <a:solidFill>
                <a:schemeClr val="dk1"/>
              </a:solidFill>
            </a:endParaRPr>
          </a:p>
        </p:txBody>
      </p:sp>
      <p:cxnSp>
        <p:nvCxnSpPr>
          <p:cNvPr id="705" name="Google Shape;705;p61"/>
          <p:cNvCxnSpPr/>
          <p:nvPr/>
        </p:nvCxnSpPr>
        <p:spPr>
          <a:xfrm rot="10800000" flipH="1">
            <a:off x="2330200" y="3727038"/>
            <a:ext cx="191700" cy="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06" name="Google Shape;706;p61"/>
          <p:cNvCxnSpPr/>
          <p:nvPr/>
        </p:nvCxnSpPr>
        <p:spPr>
          <a:xfrm rot="10800000" flipH="1">
            <a:off x="2660500" y="3727938"/>
            <a:ext cx="191700" cy="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07" name="Google Shape;707;p61"/>
          <p:cNvSpPr txBox="1"/>
          <p:nvPr/>
        </p:nvSpPr>
        <p:spPr>
          <a:xfrm>
            <a:off x="2466316" y="3377422"/>
            <a:ext cx="325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=</a:t>
            </a:r>
            <a:endParaRPr/>
          </a:p>
        </p:txBody>
      </p:sp>
      <p:sp>
        <p:nvSpPr>
          <p:cNvPr id="708" name="Google Shape;708;p61"/>
          <p:cNvSpPr txBox="1"/>
          <p:nvPr/>
        </p:nvSpPr>
        <p:spPr>
          <a:xfrm>
            <a:off x="3264753" y="3370200"/>
            <a:ext cx="48402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>
                <a:solidFill>
                  <a:schemeClr val="dk1"/>
                </a:solidFill>
              </a:rPr>
              <a:t>donc N3 = Z2 x N2 / Z3 = 20 x 300 / 15 = 400 tours/min   </a:t>
            </a:r>
            <a:endParaRPr sz="1000"/>
          </a:p>
        </p:txBody>
      </p:sp>
      <p:sp>
        <p:nvSpPr>
          <p:cNvPr id="709" name="Google Shape;709;p61"/>
          <p:cNvSpPr txBox="1"/>
          <p:nvPr/>
        </p:nvSpPr>
        <p:spPr>
          <a:xfrm>
            <a:off x="107550" y="3808950"/>
            <a:ext cx="7176600" cy="550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Si tu as compris: N3/N1 en fonction du nombre de Z1, Z2 et Z3  </a:t>
            </a:r>
            <a:r>
              <a:rPr lang="fr" sz="1200" dirty="0" smtClean="0">
                <a:solidFill>
                  <a:schemeClr val="dk1"/>
                </a:solidFill>
              </a:rPr>
              <a:t>;calcule </a:t>
            </a:r>
            <a:r>
              <a:rPr lang="fr" sz="1200" dirty="0">
                <a:solidFill>
                  <a:schemeClr val="dk1"/>
                </a:solidFill>
              </a:rPr>
              <a:t>N3 si N1= 1200 tours/min.</a:t>
            </a:r>
            <a:endParaRPr sz="1000"/>
          </a:p>
        </p:txBody>
      </p:sp>
      <p:sp>
        <p:nvSpPr>
          <p:cNvPr id="710" name="Google Shape;710;p61"/>
          <p:cNvSpPr/>
          <p:nvPr/>
        </p:nvSpPr>
        <p:spPr>
          <a:xfrm>
            <a:off x="239175" y="4510000"/>
            <a:ext cx="8430000" cy="581700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1" name="Google Shape;711;p61"/>
          <p:cNvSpPr txBox="1"/>
          <p:nvPr/>
        </p:nvSpPr>
        <p:spPr>
          <a:xfrm>
            <a:off x="163025" y="4346337"/>
            <a:ext cx="86049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Correction:   N3 = Z2 x N2 / Z3    et  N2= N1 x Z1 / Z2 donc N3 =  Z2 x N1 x Z1 = N1 x Z1 = 1200 x 10 / 15 = 800 tours/min </a:t>
            </a:r>
            <a:endParaRPr sz="1000"/>
          </a:p>
        </p:txBody>
      </p:sp>
      <p:cxnSp>
        <p:nvCxnSpPr>
          <p:cNvPr id="712" name="Google Shape;712;p61"/>
          <p:cNvCxnSpPr/>
          <p:nvPr/>
        </p:nvCxnSpPr>
        <p:spPr>
          <a:xfrm>
            <a:off x="4651050" y="4793800"/>
            <a:ext cx="912900" cy="141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3" name="Google Shape;713;p61"/>
          <p:cNvSpPr txBox="1"/>
          <p:nvPr/>
        </p:nvSpPr>
        <p:spPr>
          <a:xfrm>
            <a:off x="4757700" y="4590926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Z3 x Z2</a:t>
            </a:r>
            <a:endParaRPr sz="1000">
              <a:solidFill>
                <a:schemeClr val="dk1"/>
              </a:solidFill>
            </a:endParaRPr>
          </a:p>
        </p:txBody>
      </p:sp>
      <p:cxnSp>
        <p:nvCxnSpPr>
          <p:cNvPr id="714" name="Google Shape;714;p61"/>
          <p:cNvCxnSpPr/>
          <p:nvPr/>
        </p:nvCxnSpPr>
        <p:spPr>
          <a:xfrm>
            <a:off x="5801100" y="4793900"/>
            <a:ext cx="342000" cy="69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15" name="Google Shape;715;p61"/>
          <p:cNvSpPr txBox="1"/>
          <p:nvPr/>
        </p:nvSpPr>
        <p:spPr>
          <a:xfrm>
            <a:off x="5828875" y="4578138"/>
            <a:ext cx="773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200" dirty="0">
                <a:solidFill>
                  <a:schemeClr val="dk1"/>
                </a:solidFill>
              </a:rPr>
              <a:t>Z3</a:t>
            </a: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0" name="Google Shape;720;p6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fr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/>
          </a:p>
        </p:txBody>
      </p:sp>
      <p:pic>
        <p:nvPicPr>
          <p:cNvPr id="721" name="Google Shape;721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20350" y="501625"/>
            <a:ext cx="3679051" cy="343675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2" name="Google Shape;722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42075" y="682300"/>
            <a:ext cx="4715551" cy="2463211"/>
          </a:xfrm>
          <a:prstGeom prst="rect">
            <a:avLst/>
          </a:prstGeom>
          <a:noFill/>
          <a:ln>
            <a:noFill/>
          </a:ln>
        </p:spPr>
      </p:pic>
      <p:sp>
        <p:nvSpPr>
          <p:cNvPr id="723" name="Google Shape;723;p62"/>
          <p:cNvSpPr txBox="1"/>
          <p:nvPr/>
        </p:nvSpPr>
        <p:spPr>
          <a:xfrm>
            <a:off x="840775" y="3097875"/>
            <a:ext cx="1564500" cy="1106426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d = m x Z </a:t>
            </a:r>
            <a:endParaRPr sz="130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20 = 1 x 20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724" name="Google Shape;724;p62"/>
          <p:cNvSpPr txBox="1"/>
          <p:nvPr/>
        </p:nvSpPr>
        <p:spPr>
          <a:xfrm>
            <a:off x="3115775" y="3097875"/>
            <a:ext cx="1564500" cy="1106426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d = m x Z </a:t>
            </a:r>
            <a:endParaRPr sz="130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20 = 2 x 10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725" name="Google Shape;725;p62"/>
          <p:cNvSpPr txBox="1"/>
          <p:nvPr/>
        </p:nvSpPr>
        <p:spPr>
          <a:xfrm>
            <a:off x="671225" y="165800"/>
            <a:ext cx="4542900" cy="36000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fr" sz="1300">
                <a:solidFill>
                  <a:schemeClr val="dk1"/>
                </a:solidFill>
              </a:rPr>
              <a:t>m: le module de la denture</a:t>
            </a:r>
            <a:endParaRPr sz="1300">
              <a:solidFill>
                <a:schemeClr val="dk1"/>
              </a:solidFill>
            </a:endParaRPr>
          </a:p>
        </p:txBody>
      </p:sp>
      <p:sp>
        <p:nvSpPr>
          <p:cNvPr id="8" name="Google Shape;724;p62"/>
          <p:cNvSpPr txBox="1"/>
          <p:nvPr/>
        </p:nvSpPr>
        <p:spPr>
          <a:xfrm>
            <a:off x="6127539" y="3820443"/>
            <a:ext cx="2089271" cy="798650"/>
          </a:xfrm>
          <a:prstGeom prst="rect">
            <a:avLst/>
          </a:prstGeom>
          <a:solidFill>
            <a:srgbClr val="FFFF00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fr-FR" sz="1300" dirty="0" smtClean="0">
                <a:solidFill>
                  <a:schemeClr val="dk1"/>
                </a:solidFill>
              </a:rPr>
              <a:t>Voila les deux roues superposées</a:t>
            </a:r>
            <a:endParaRPr sz="13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</Words>
  <PresentationFormat>Affichage à l'écran (16:9)</PresentationFormat>
  <Paragraphs>65</Paragraphs>
  <Slides>3</Slides>
  <Notes>3</Notes>
  <HiddenSlides>0</HiddenSlides>
  <MMClips>0</MMClips>
  <ScaleCrop>false</ScaleCrop>
  <HeadingPairs>
    <vt:vector size="6" baseType="variant">
      <vt:variant>
        <vt:lpstr>Polices utilisées</vt:lpstr>
      </vt:variant>
      <vt:variant>
        <vt:i4>1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5" baseType="lpstr">
      <vt:lpstr>Arial</vt:lpstr>
      <vt:lpstr>Simple Light</vt:lpstr>
      <vt:lpstr>Diapositive 1</vt:lpstr>
      <vt:lpstr>Diapositive 2</vt:lpstr>
      <vt:lpstr>Diapositive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pc pierre</dc:creator>
  <cp:lastModifiedBy>pc pierre</cp:lastModifiedBy>
  <cp:revision>1</cp:revision>
  <dcterms:modified xsi:type="dcterms:W3CDTF">2022-02-06T20:13:10Z</dcterms:modified>
</cp:coreProperties>
</file>